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55" r:id="rId2"/>
  </p:sldMasterIdLst>
  <p:notesMasterIdLst>
    <p:notesMasterId r:id="rId10"/>
  </p:notesMasterIdLst>
  <p:sldIdLst>
    <p:sldId id="256" r:id="rId3"/>
    <p:sldId id="262" r:id="rId4"/>
    <p:sldId id="257" r:id="rId5"/>
    <p:sldId id="261" r:id="rId6"/>
    <p:sldId id="258" r:id="rId7"/>
    <p:sldId id="259" r:id="rId8"/>
    <p:sldId id="260" r:id="rId9"/>
  </p:sldIdLst>
  <p:sldSz cx="14630400" cy="8229600"/>
  <p:notesSz cx="8229600" cy="14630400"/>
  <p:embeddedFontLst>
    <p:embeddedFont>
      <p:font typeface="Consolas" panose="020B0609020204030204" pitchFamily="49" charset="0"/>
      <p:regular r:id="rId11"/>
      <p:bold r:id="rId12"/>
      <p:italic r:id="rId13"/>
      <p:boldItalic r:id="rId14"/>
    </p:embeddedFont>
    <p:embeddedFont>
      <p:font typeface="Inter"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6" d="100"/>
          <a:sy n="66" d="100"/>
        </p:scale>
        <p:origin x="792" y="2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5" Type="http://schemas.openxmlformats.org/officeDocument/2006/relationships/slide" Target="slides/slide3.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88000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C4728C-5FD1-AECC-4665-1EA9E9A019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AB80C7-3AF0-D373-6E80-53BBABAA92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23C8C8-78FD-22A1-BE71-23968E2A7B8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D0D6C9D-CF51-0FEB-1D55-E3AA960E9BE5}"/>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4204482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541162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8792569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6251060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626611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txBody>
          <a:bodyPr/>
          <a:lstStyle/>
          <a:p>
            <a:endParaRPr lang="en-US"/>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txBody>
          <a:bodyPr/>
          <a:lstStyle/>
          <a:p>
            <a:endParaRPr lang="en-US"/>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txBody>
          <a:bodyPr/>
          <a:lstStyle/>
          <a:p>
            <a:endParaRPr lang="en-US"/>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5825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txBody>
          <a:bodyPr/>
          <a:lstStyle/>
          <a:p>
            <a:endParaRPr lang="en-US"/>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198702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16946589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6284360"/>
      </p:ext>
    </p:extLst>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2"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89" y="557862"/>
            <a:ext cx="7556421" cy="1488519"/>
          </a:xfrm>
          <a:prstGeom prst="rect">
            <a:avLst/>
          </a:prstGeom>
          <a:noFill/>
          <a:ln/>
        </p:spPr>
        <p:txBody>
          <a:bodyPr wrap="squar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Từ Mô hình vật lý đến Tín chỉ Carbon</a:t>
            </a:r>
            <a:endParaRPr lang="en-US" sz="4650" dirty="0"/>
          </a:p>
        </p:txBody>
      </p:sp>
      <p:sp>
        <p:nvSpPr>
          <p:cNvPr id="5" name="TextBox 4">
            <a:extLst>
              <a:ext uri="{FF2B5EF4-FFF2-40B4-BE49-F238E27FC236}">
                <a16:creationId xmlns:a16="http://schemas.microsoft.com/office/drawing/2014/main" id="{A1F4E759-9D74-4205-2DAB-A6404953E82C}"/>
              </a:ext>
            </a:extLst>
          </p:cNvPr>
          <p:cNvSpPr txBox="1"/>
          <p:nvPr/>
        </p:nvSpPr>
        <p:spPr>
          <a:xfrm>
            <a:off x="793789" y="2046381"/>
            <a:ext cx="7556420" cy="5175483"/>
          </a:xfrm>
          <a:prstGeom prst="rect">
            <a:avLst/>
          </a:prstGeom>
          <a:noFill/>
          <a:ln/>
        </p:spPr>
        <p:txBody>
          <a:bodyPr wrap="square" lIns="0" tIns="0" rIns="0" bIns="0" rtlCol="0" anchor="t"/>
          <a:lstStyle>
            <a:defPPr>
              <a:defRPr lang="en-US"/>
            </a:defPPr>
            <a:lvl1pPr indent="0">
              <a:lnSpc>
                <a:spcPts val="2850"/>
              </a:lnSpc>
              <a:buNone/>
              <a:defRPr sz="1750">
                <a:solidFill>
                  <a:srgbClr val="272525"/>
                </a:solidFill>
                <a:latin typeface="Inter" pitchFamily="34" charset="0"/>
                <a:ea typeface="Inter" pitchFamily="34" charset="-122"/>
                <a:cs typeface="Inter" pitchFamily="34" charset="-120"/>
              </a:defRPr>
            </a:lvl1pPr>
          </a:lstStyle>
          <a:p>
            <a:r>
              <a:rPr lang="en-US" b="1" i="1" dirty="0" err="1"/>
              <a:t>Tín</a:t>
            </a:r>
            <a:r>
              <a:rPr lang="en-US" b="1" i="1" dirty="0"/>
              <a:t> </a:t>
            </a:r>
            <a:r>
              <a:rPr lang="en-US" b="1" i="1" dirty="0" err="1"/>
              <a:t>chỉ</a:t>
            </a:r>
            <a:r>
              <a:rPr lang="en-US" b="1" i="1" dirty="0"/>
              <a:t> carbon </a:t>
            </a:r>
            <a:r>
              <a:rPr lang="en-US" b="1" i="1" dirty="0" err="1"/>
              <a:t>là</a:t>
            </a:r>
            <a:r>
              <a:rPr lang="en-US" b="1" i="1" dirty="0"/>
              <a:t> </a:t>
            </a:r>
            <a:r>
              <a:rPr lang="en-US" b="1" i="1" dirty="0" err="1"/>
              <a:t>gì</a:t>
            </a:r>
            <a:r>
              <a:rPr lang="en-US" b="1" i="1" dirty="0"/>
              <a:t> ?</a:t>
            </a:r>
          </a:p>
          <a:p>
            <a:r>
              <a:rPr lang="vi-VN" dirty="0"/>
              <a:t>Cách dễ hiểu nhất để hình dung nó là một 'Giấy phép Đỗ xe' cho khí quyển</a:t>
            </a:r>
            <a:r>
              <a:rPr lang="en-US" dirty="0"/>
              <a:t>:</a:t>
            </a:r>
            <a:br>
              <a:rPr lang="en-US" dirty="0"/>
            </a:br>
            <a:r>
              <a:rPr lang="vi-VN" dirty="0"/>
              <a:t>"Trần" (The </a:t>
            </a:r>
            <a:r>
              <a:rPr lang="vi-VN" dirty="0" err="1"/>
              <a:t>Cap</a:t>
            </a:r>
            <a:r>
              <a:rPr lang="vi-VN" dirty="0"/>
              <a:t>): Chính phủ (Ban quản lý bãi xe) quy định bãi xe này chỉ có 100 chỗ (đây là Mức trần Phát thải E* của quốc gia).</a:t>
            </a:r>
            <a:br>
              <a:rPr lang="en-US" dirty="0"/>
            </a:br>
            <a:r>
              <a:rPr lang="vi-VN" dirty="0"/>
              <a:t>"Phát tín chỉ": Họ phát cho 2 công ty, mỗi công ty 50 "giấy phép" (tín chỉ).</a:t>
            </a:r>
            <a:br>
              <a:rPr lang="en-US" dirty="0"/>
            </a:br>
            <a:r>
              <a:rPr lang="vi-VN" dirty="0"/>
              <a:t>"Giao dịch" (The </a:t>
            </a:r>
            <a:r>
              <a:rPr lang="vi-VN" dirty="0" err="1"/>
              <a:t>Trade</a:t>
            </a:r>
            <a:r>
              <a:rPr lang="vi-VN" dirty="0"/>
              <a:t>): Cuối năm:</a:t>
            </a:r>
            <a:br>
              <a:rPr lang="en-US" dirty="0"/>
            </a:br>
            <a:r>
              <a:rPr lang="vi-VN" sz="1600" dirty="0"/>
              <a:t>Công ty A (Sạch): Cải tiến công nghệ, chỉ dùng 40 chỗ. Họ dư 10 giấy phép.</a:t>
            </a:r>
            <a:br>
              <a:rPr lang="en-US" sz="1600" dirty="0"/>
            </a:br>
            <a:r>
              <a:rPr lang="vi-VN" sz="1600" dirty="0"/>
              <a:t>Công ty B (Bẩn): Hoạt động quá mức, cần 60 chỗ. Họ thiếu 10 giấy phép.</a:t>
            </a:r>
            <a:br>
              <a:rPr lang="en-US" sz="1600" dirty="0"/>
            </a:br>
            <a:r>
              <a:rPr lang="vi-VN" dirty="0"/>
              <a:t>Giải pháp: Công ty B phải mua 10 giấy phép dư của Công ty A.</a:t>
            </a:r>
            <a:br>
              <a:rPr lang="en-US" dirty="0"/>
            </a:br>
            <a:r>
              <a:rPr lang="vi-VN" dirty="0"/>
              <a:t>Tín chỉ </a:t>
            </a:r>
            <a:r>
              <a:rPr lang="vi-VN" dirty="0" err="1"/>
              <a:t>Carbon</a:t>
            </a:r>
            <a:r>
              <a:rPr lang="vi-VN" dirty="0"/>
              <a:t> biến việc "bảo vệ môi trường" thành TIỀN. Nó tạo ra một thị trường để tìm ra cách giảm CO2 rẻ nhất.</a:t>
            </a:r>
            <a:br>
              <a:rPr lang="en-US" dirty="0"/>
            </a:br>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E4E32A-0F10-D1E8-CAA9-06A25DF077CD}"/>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30C15874-72CC-056C-C65D-4A5B662DFDD4}"/>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F2D0B99E-1C9D-CA86-0981-9B25B011FDFB}"/>
              </a:ext>
            </a:extLst>
          </p:cNvPr>
          <p:cNvSpPr/>
          <p:nvPr/>
        </p:nvSpPr>
        <p:spPr>
          <a:xfrm>
            <a:off x="793790" y="2293144"/>
            <a:ext cx="7556421" cy="1488519"/>
          </a:xfrm>
          <a:prstGeom prst="rect">
            <a:avLst/>
          </a:prstGeom>
          <a:noFill/>
          <a:ln/>
        </p:spPr>
        <p:txBody>
          <a:bodyPr wrap="squar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Từ Mô hình vật lý đến Tín chỉ Carbon</a:t>
            </a:r>
            <a:endParaRPr lang="en-US" sz="4650" dirty="0"/>
          </a:p>
        </p:txBody>
      </p:sp>
      <p:sp>
        <p:nvSpPr>
          <p:cNvPr id="4" name="Text 1">
            <a:extLst>
              <a:ext uri="{FF2B5EF4-FFF2-40B4-BE49-F238E27FC236}">
                <a16:creationId xmlns:a16="http://schemas.microsoft.com/office/drawing/2014/main" id="{452B1961-3495-F620-678B-D54B75B39296}"/>
              </a:ext>
            </a:extLst>
          </p:cNvPr>
          <p:cNvSpPr/>
          <p:nvPr/>
        </p:nvSpPr>
        <p:spPr>
          <a:xfrm>
            <a:off x="793790" y="4121825"/>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Chúng ta khởi đầu với một mô hình vật lý cơ bản: sự thay đổi nồng độ CO2 trong một không gian kín. Phương trình động học mô tả tốc độ thay đổi nồng độ (C) theo thời gian là: </a:t>
            </a:r>
            <a:br>
              <a:rPr lang="en-US" sz="1750" dirty="0">
                <a:solidFill>
                  <a:srgbClr val="272525"/>
                </a:solidFill>
                <a:latin typeface="Inter" pitchFamily="34" charset="0"/>
                <a:ea typeface="Inter" pitchFamily="34" charset="-122"/>
                <a:cs typeface="Inter" pitchFamily="34" charset="-120"/>
              </a:rPr>
            </a:br>
            <a:br>
              <a:rPr lang="en-US" sz="1750" dirty="0">
                <a:solidFill>
                  <a:srgbClr val="272525"/>
                </a:solidFill>
                <a:latin typeface="Inter" pitchFamily="34" charset="0"/>
                <a:ea typeface="Inter" pitchFamily="34" charset="-122"/>
                <a:cs typeface="Inter" pitchFamily="34" charset="-120"/>
              </a:rPr>
            </a:br>
            <a:br>
              <a:rPr lang="en-US" sz="1750" dirty="0">
                <a:solidFill>
                  <a:srgbClr val="272525"/>
                </a:solidFill>
                <a:latin typeface="Inter" pitchFamily="34" charset="0"/>
                <a:ea typeface="Inter" pitchFamily="34" charset="-122"/>
                <a:cs typeface="Inter" pitchFamily="34" charset="-120"/>
              </a:rPr>
            </a:br>
            <a:r>
              <a:rPr lang="en-US" sz="1750" dirty="0" err="1">
                <a:solidFill>
                  <a:srgbClr val="272525"/>
                </a:solidFill>
                <a:latin typeface="Inter" pitchFamily="34" charset="0"/>
                <a:ea typeface="Inter" pitchFamily="34" charset="-122"/>
                <a:cs typeface="Inter" pitchFamily="34" charset="-120"/>
              </a:rPr>
              <a:t>Mục</a:t>
            </a:r>
            <a:r>
              <a:rPr lang="en-US" sz="1750" dirty="0">
                <a:solidFill>
                  <a:srgbClr val="272525"/>
                </a:solidFill>
                <a:latin typeface="Inter" pitchFamily="34" charset="0"/>
                <a:ea typeface="Inter" pitchFamily="34" charset="-122"/>
                <a:cs typeface="Inter" pitchFamily="34" charset="-120"/>
              </a:rPr>
              <a:t> tiêu </a:t>
            </a:r>
            <a:r>
              <a:rPr lang="en-US" sz="1750" dirty="0" err="1">
                <a:solidFill>
                  <a:srgbClr val="272525"/>
                </a:solidFill>
                <a:latin typeface="Inter" pitchFamily="34" charset="0"/>
                <a:ea typeface="Inter" pitchFamily="34" charset="-122"/>
                <a:cs typeface="Inter" pitchFamily="34" charset="-120"/>
              </a:rPr>
              <a:t>của</a:t>
            </a:r>
            <a:r>
              <a:rPr lang="en-US" sz="1750" dirty="0">
                <a:solidFill>
                  <a:srgbClr val="272525"/>
                </a:solidFill>
                <a:latin typeface="Inter" pitchFamily="34" charset="0"/>
                <a:ea typeface="Inter" pitchFamily="34" charset="-122"/>
                <a:cs typeface="Inter" pitchFamily="34" charset="-120"/>
              </a:rPr>
              <a:t> ta </a:t>
            </a:r>
            <a:r>
              <a:rPr lang="en-US" sz="1750" dirty="0" err="1">
                <a:solidFill>
                  <a:srgbClr val="272525"/>
                </a:solidFill>
                <a:latin typeface="Inter" pitchFamily="34" charset="0"/>
                <a:ea typeface="Inter" pitchFamily="34" charset="-122"/>
                <a:cs typeface="Inter" pitchFamily="34" charset="-120"/>
              </a:rPr>
              <a:t>là</a:t>
            </a:r>
            <a:r>
              <a:rPr lang="en-US" sz="1750" dirty="0">
                <a:solidFill>
                  <a:srgbClr val="272525"/>
                </a:solidFill>
                <a:latin typeface="Inter" pitchFamily="34" charset="0"/>
                <a:ea typeface="Inter" pitchFamily="34" charset="-122"/>
                <a:cs typeface="Inter" pitchFamily="34" charset="-120"/>
              </a:rPr>
              <a:t> áp dụng nguyên lý cân bằng động học này vào việc xây dựng mô hình kinh tế về phát thải của nhà máy.</a:t>
            </a:r>
            <a:endParaRPr lang="en-US" sz="1750" dirty="0"/>
          </a:p>
        </p:txBody>
      </p:sp>
      <p:pic>
        <p:nvPicPr>
          <p:cNvPr id="6" name="Image 2" descr="preencoded.png">
            <a:extLst>
              <a:ext uri="{FF2B5EF4-FFF2-40B4-BE49-F238E27FC236}">
                <a16:creationId xmlns:a16="http://schemas.microsoft.com/office/drawing/2014/main" id="{580794CD-4CD2-5C8C-F9EC-122FC19917DA}"/>
              </a:ext>
            </a:extLst>
          </p:cNvPr>
          <p:cNvPicPr>
            <a:picLocks noChangeAspect="1"/>
          </p:cNvPicPr>
          <p:nvPr/>
        </p:nvPicPr>
        <p:blipFill>
          <a:blip r:embed="rId4"/>
          <a:stretch>
            <a:fillRect/>
          </a:stretch>
        </p:blipFill>
        <p:spPr>
          <a:xfrm>
            <a:off x="793790" y="5357603"/>
            <a:ext cx="7556421" cy="539948"/>
          </a:xfrm>
          <a:prstGeom prst="rect">
            <a:avLst/>
          </a:prstGeom>
        </p:spPr>
      </p:pic>
    </p:spTree>
    <p:extLst>
      <p:ext uri="{BB962C8B-B14F-4D97-AF65-F5344CB8AC3E}">
        <p14:creationId xmlns:p14="http://schemas.microsoft.com/office/powerpoint/2010/main" val="31771100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84983" y="1612583"/>
            <a:ext cx="5004435" cy="5004435"/>
          </a:xfrm>
          <a:prstGeom prst="rect">
            <a:avLst/>
          </a:prstGeom>
        </p:spPr>
      </p:pic>
      <p:sp>
        <p:nvSpPr>
          <p:cNvPr id="4" name="Text 0"/>
          <p:cNvSpPr/>
          <p:nvPr/>
        </p:nvSpPr>
        <p:spPr>
          <a:xfrm>
            <a:off x="793790" y="869633"/>
            <a:ext cx="7556421" cy="1265158"/>
          </a:xfrm>
          <a:prstGeom prst="rect">
            <a:avLst/>
          </a:prstGeom>
          <a:noFill/>
          <a:ln/>
        </p:spPr>
        <p:txBody>
          <a:bodyPr wrap="square" lIns="0" tIns="0" rIns="0" bIns="0" rtlCol="0" anchor="t"/>
          <a:lstStyle/>
          <a:p>
            <a:pPr marL="0" indent="0" algn="l">
              <a:lnSpc>
                <a:spcPts val="4950"/>
              </a:lnSpc>
              <a:buNone/>
            </a:pPr>
            <a:r>
              <a:rPr lang="en-US" sz="3950" b="1" dirty="0">
                <a:solidFill>
                  <a:srgbClr val="000000"/>
                </a:solidFill>
                <a:latin typeface="Petrona Bold" pitchFamily="34" charset="0"/>
                <a:ea typeface="Petrona Bold" pitchFamily="34" charset="-122"/>
                <a:cs typeface="Petrona Bold" pitchFamily="34" charset="-120"/>
              </a:rPr>
              <a:t>Tóm tắt Đề bài: Mô hình CO2 trong Phòng kín (Mixing Model)</a:t>
            </a:r>
            <a:endParaRPr lang="en-US" sz="3950" dirty="0"/>
          </a:p>
        </p:txBody>
      </p:sp>
      <p:sp>
        <p:nvSpPr>
          <p:cNvPr id="5" name="Text 1"/>
          <p:cNvSpPr/>
          <p:nvPr/>
        </p:nvSpPr>
        <p:spPr>
          <a:xfrm>
            <a:off x="793790" y="2211824"/>
            <a:ext cx="3036570" cy="379452"/>
          </a:xfrm>
          <a:prstGeom prst="rect">
            <a:avLst/>
          </a:prstGeom>
          <a:noFill/>
          <a:ln/>
        </p:spPr>
        <p:txBody>
          <a:bodyPr wrap="none" lIns="0" tIns="0" rIns="0" bIns="0" rtlCol="0" anchor="t"/>
          <a:lstStyle/>
          <a:p>
            <a:pPr marL="0" indent="0" algn="l">
              <a:lnSpc>
                <a:spcPts val="2950"/>
              </a:lnSpc>
              <a:buNone/>
            </a:pPr>
            <a:r>
              <a:rPr lang="en-US" sz="2350" b="1" dirty="0">
                <a:solidFill>
                  <a:srgbClr val="000000"/>
                </a:solidFill>
                <a:latin typeface="Petrona Bold" pitchFamily="34" charset="0"/>
                <a:ea typeface="Petrona Bold" pitchFamily="34" charset="-122"/>
                <a:cs typeface="Petrona Bold" pitchFamily="34" charset="-120"/>
              </a:rPr>
              <a:t>Giả thiết:</a:t>
            </a:r>
            <a:endParaRPr lang="en-US" sz="2350" dirty="0"/>
          </a:p>
        </p:txBody>
      </p:sp>
      <p:sp>
        <p:nvSpPr>
          <p:cNvPr id="6" name="Text 2"/>
          <p:cNvSpPr/>
          <p:nvPr/>
        </p:nvSpPr>
        <p:spPr>
          <a:xfrm>
            <a:off x="793790" y="2880479"/>
            <a:ext cx="7556421" cy="308372"/>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272525"/>
                </a:solidFill>
                <a:latin typeface="Inter" pitchFamily="34" charset="0"/>
                <a:ea typeface="Inter" pitchFamily="34" charset="-122"/>
                <a:cs typeface="Inter" pitchFamily="34" charset="-120"/>
              </a:rPr>
              <a:t>Phòng có tích V, CO2</a:t>
            </a:r>
            <a:endParaRPr lang="en-US" sz="1500" dirty="0"/>
          </a:p>
        </p:txBody>
      </p:sp>
      <p:sp>
        <p:nvSpPr>
          <p:cNvPr id="7" name="Text 3"/>
          <p:cNvSpPr/>
          <p:nvPr/>
        </p:nvSpPr>
        <p:spPr>
          <a:xfrm>
            <a:off x="793790" y="3256240"/>
            <a:ext cx="7556421" cy="308372"/>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272525"/>
                </a:solidFill>
                <a:latin typeface="Inter" pitchFamily="34" charset="0"/>
                <a:ea typeface="Inter" pitchFamily="34" charset="-122"/>
                <a:cs typeface="Inter" pitchFamily="34" charset="-120"/>
              </a:rPr>
              <a:t>Phát thải CO2: Remit</a:t>
            </a:r>
            <a:endParaRPr lang="en-US" sz="1500" dirty="0"/>
          </a:p>
        </p:txBody>
      </p:sp>
      <p:sp>
        <p:nvSpPr>
          <p:cNvPr id="8" name="Text 4"/>
          <p:cNvSpPr/>
          <p:nvPr/>
        </p:nvSpPr>
        <p:spPr>
          <a:xfrm>
            <a:off x="793790" y="3632002"/>
            <a:ext cx="7556421" cy="308372"/>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272525"/>
                </a:solidFill>
                <a:latin typeface="Inter" pitchFamily="34" charset="0"/>
                <a:ea typeface="Inter" pitchFamily="34" charset="-122"/>
                <a:cs typeface="Inter" pitchFamily="34" charset="-120"/>
              </a:rPr>
              <a:t>Thông gió: q</a:t>
            </a:r>
            <a:endParaRPr lang="en-US" sz="1500" dirty="0"/>
          </a:p>
        </p:txBody>
      </p:sp>
      <p:sp>
        <p:nvSpPr>
          <p:cNvPr id="9" name="Text 5"/>
          <p:cNvSpPr/>
          <p:nvPr/>
        </p:nvSpPr>
        <p:spPr>
          <a:xfrm>
            <a:off x="793790" y="4007763"/>
            <a:ext cx="7556421" cy="308372"/>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272525"/>
                </a:solidFill>
                <a:latin typeface="Inter" pitchFamily="34" charset="0"/>
                <a:ea typeface="Inter" pitchFamily="34" charset="-122"/>
                <a:cs typeface="Inter" pitchFamily="34" charset="-120"/>
              </a:rPr>
              <a:t>Nồng độ ngoài trời: Cout</a:t>
            </a:r>
            <a:endParaRPr lang="en-US" sz="1500" dirty="0"/>
          </a:p>
        </p:txBody>
      </p:sp>
      <p:sp>
        <p:nvSpPr>
          <p:cNvPr id="10" name="Text 6"/>
          <p:cNvSpPr/>
          <p:nvPr/>
        </p:nvSpPr>
        <p:spPr>
          <a:xfrm>
            <a:off x="793790" y="4605337"/>
            <a:ext cx="3036570" cy="379452"/>
          </a:xfrm>
          <a:prstGeom prst="rect">
            <a:avLst/>
          </a:prstGeom>
          <a:noFill/>
          <a:ln/>
        </p:spPr>
        <p:txBody>
          <a:bodyPr wrap="none" lIns="0" tIns="0" rIns="0" bIns="0" rtlCol="0" anchor="t"/>
          <a:lstStyle/>
          <a:p>
            <a:pPr marL="0" indent="0" algn="l">
              <a:lnSpc>
                <a:spcPts val="2950"/>
              </a:lnSpc>
              <a:buNone/>
            </a:pPr>
            <a:r>
              <a:rPr lang="en-US" sz="2350" b="1" dirty="0">
                <a:solidFill>
                  <a:srgbClr val="000000"/>
                </a:solidFill>
                <a:latin typeface="Petrona Bold" pitchFamily="34" charset="0"/>
                <a:ea typeface="Petrona Bold" pitchFamily="34" charset="-122"/>
                <a:cs typeface="Petrona Bold" pitchFamily="34" charset="-120"/>
              </a:rPr>
              <a:t>Phương trình:</a:t>
            </a:r>
            <a:endParaRPr lang="en-US" sz="2350" dirty="0"/>
          </a:p>
        </p:txBody>
      </p:sp>
      <p:sp>
        <p:nvSpPr>
          <p:cNvPr id="11" name="Text 7"/>
          <p:cNvSpPr/>
          <p:nvPr/>
        </p:nvSpPr>
        <p:spPr>
          <a:xfrm>
            <a:off x="793790" y="5273993"/>
            <a:ext cx="7556421" cy="539948"/>
          </a:xfrm>
          <a:prstGeom prst="rect">
            <a:avLst/>
          </a:prstGeom>
          <a:noFill/>
          <a:ln/>
        </p:spPr>
        <p:txBody>
          <a:bodyPr wrap="square" lIns="0" tIns="0" rIns="0" bIns="0" rtlCol="0" anchor="t"/>
          <a:lstStyle/>
          <a:p>
            <a:pPr marL="0" indent="0" algn="l">
              <a:lnSpc>
                <a:spcPts val="2700"/>
              </a:lnSpc>
              <a:buNone/>
            </a:pPr>
            <a:endParaRPr lang="en-US" sz="1700" dirty="0"/>
          </a:p>
        </p:txBody>
      </p:sp>
      <p:pic>
        <p:nvPicPr>
          <p:cNvPr id="12" name="Image 2" descr="preencoded.png"/>
          <p:cNvPicPr>
            <a:picLocks noChangeAspect="1"/>
          </p:cNvPicPr>
          <p:nvPr/>
        </p:nvPicPr>
        <p:blipFill>
          <a:blip r:embed="rId5"/>
          <a:stretch>
            <a:fillRect/>
          </a:stretch>
        </p:blipFill>
        <p:spPr>
          <a:xfrm>
            <a:off x="793790" y="5273993"/>
            <a:ext cx="7556421" cy="539948"/>
          </a:xfrm>
          <a:prstGeom prst="rect">
            <a:avLst/>
          </a:prstGeom>
        </p:spPr>
      </p:pic>
      <p:sp>
        <p:nvSpPr>
          <p:cNvPr id="13" name="Text 8"/>
          <p:cNvSpPr/>
          <p:nvPr/>
        </p:nvSpPr>
        <p:spPr>
          <a:xfrm>
            <a:off x="793790" y="6103144"/>
            <a:ext cx="3036570" cy="379452"/>
          </a:xfrm>
          <a:prstGeom prst="rect">
            <a:avLst/>
          </a:prstGeom>
          <a:noFill/>
          <a:ln/>
        </p:spPr>
        <p:txBody>
          <a:bodyPr wrap="none" lIns="0" tIns="0" rIns="0" bIns="0" rtlCol="0" anchor="t"/>
          <a:lstStyle/>
          <a:p>
            <a:pPr marL="0" indent="0" algn="l">
              <a:lnSpc>
                <a:spcPts val="2950"/>
              </a:lnSpc>
              <a:buNone/>
            </a:pPr>
            <a:r>
              <a:rPr lang="en-US" sz="2350" b="1" dirty="0">
                <a:solidFill>
                  <a:srgbClr val="000000"/>
                </a:solidFill>
                <a:latin typeface="Petrona Bold" pitchFamily="34" charset="0"/>
                <a:ea typeface="Petrona Bold" pitchFamily="34" charset="-122"/>
                <a:cs typeface="Petrona Bold" pitchFamily="34" charset="-120"/>
              </a:rPr>
              <a:t>Trạng thái ổn định:</a:t>
            </a:r>
            <a:endParaRPr lang="en-US" sz="2350" dirty="0"/>
          </a:p>
        </p:txBody>
      </p:sp>
      <p:sp>
        <p:nvSpPr>
          <p:cNvPr id="14" name="Text 9"/>
          <p:cNvSpPr/>
          <p:nvPr/>
        </p:nvSpPr>
        <p:spPr>
          <a:xfrm>
            <a:off x="793790" y="6771799"/>
            <a:ext cx="7556421" cy="588050"/>
          </a:xfrm>
          <a:prstGeom prst="rect">
            <a:avLst/>
          </a:prstGeom>
          <a:noFill/>
          <a:ln/>
        </p:spPr>
        <p:txBody>
          <a:bodyPr wrap="square" lIns="0" tIns="0" rIns="0" bIns="0" rtlCol="0" anchor="t"/>
          <a:lstStyle/>
          <a:p>
            <a:pPr marL="0" indent="0" algn="l">
              <a:lnSpc>
                <a:spcPts val="2700"/>
              </a:lnSpc>
              <a:buNone/>
            </a:pPr>
            <a:endParaRPr lang="en-US" sz="1700" dirty="0"/>
          </a:p>
        </p:txBody>
      </p:sp>
      <p:pic>
        <p:nvPicPr>
          <p:cNvPr id="15" name="Image 3" descr="preencoded.png"/>
          <p:cNvPicPr>
            <a:picLocks noChangeAspect="1"/>
          </p:cNvPicPr>
          <p:nvPr/>
        </p:nvPicPr>
        <p:blipFill>
          <a:blip r:embed="rId6"/>
          <a:stretch>
            <a:fillRect/>
          </a:stretch>
        </p:blipFill>
        <p:spPr>
          <a:xfrm>
            <a:off x="793790" y="6771799"/>
            <a:ext cx="7556421" cy="58805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734020"/>
            <a:ext cx="10292358" cy="744260"/>
          </a:xfrm>
          <a:prstGeom prst="rect">
            <a:avLst/>
          </a:prstGeom>
          <a:noFill/>
          <a:ln/>
        </p:spPr>
        <p:txBody>
          <a:bodyPr wrap="none" lIns="0" tIns="0" rIns="0" bIns="0" rtlCol="0" anchor="t"/>
          <a:lstStyle/>
          <a:p>
            <a:pPr>
              <a:lnSpc>
                <a:spcPts val="4100"/>
              </a:lnSpc>
            </a:pPr>
            <a:r>
              <a:rPr lang="en-US" sz="3250" b="1" dirty="0">
                <a:solidFill>
                  <a:srgbClr val="000000"/>
                </a:solidFill>
                <a:latin typeface="Petrona Bold" pitchFamily="34" charset="0"/>
                <a:ea typeface="Petrona Bold" pitchFamily="34" charset="-122"/>
              </a:rPr>
              <a:t>Áp dụng (1) — Giải mô hình </a:t>
            </a:r>
            <a:r>
              <a:rPr lang="en-US" sz="3250" b="1" dirty="0" err="1">
                <a:solidFill>
                  <a:srgbClr val="000000"/>
                </a:solidFill>
                <a:latin typeface="Petrona Bold" pitchFamily="34" charset="0"/>
                <a:ea typeface="Petrona Bold" pitchFamily="34" charset="-122"/>
              </a:rPr>
              <a:t>phòng</a:t>
            </a:r>
            <a:r>
              <a:rPr lang="en-US" sz="3250" b="1" dirty="0">
                <a:solidFill>
                  <a:srgbClr val="000000"/>
                </a:solidFill>
                <a:latin typeface="Petrona Bold" pitchFamily="34" charset="0"/>
                <a:ea typeface="Petrona Bold" pitchFamily="34" charset="-122"/>
              </a:rPr>
              <a:t> </a:t>
            </a:r>
            <a:r>
              <a:rPr lang="en-US" sz="3250" b="1" dirty="0" err="1">
                <a:solidFill>
                  <a:srgbClr val="000000"/>
                </a:solidFill>
                <a:latin typeface="Petrona Bold" pitchFamily="34" charset="0"/>
                <a:ea typeface="Petrona Bold" pitchFamily="34" charset="-122"/>
              </a:rPr>
              <a:t>kín</a:t>
            </a:r>
            <a:endParaRPr lang="en-US" sz="3250" b="1" dirty="0">
              <a:solidFill>
                <a:srgbClr val="000000"/>
              </a:solidFill>
              <a:latin typeface="Petrona Bold" pitchFamily="34" charset="0"/>
              <a:ea typeface="Petrona Bold" pitchFamily="34" charset="-122"/>
            </a:endParaRPr>
          </a:p>
        </p:txBody>
      </p:sp>
      <p:sp>
        <p:nvSpPr>
          <p:cNvPr id="3" name="Text 1"/>
          <p:cNvSpPr/>
          <p:nvPr/>
        </p:nvSpPr>
        <p:spPr>
          <a:xfrm>
            <a:off x="793790" y="1931908"/>
            <a:ext cx="13042821" cy="725805"/>
          </a:xfrm>
          <a:prstGeom prst="rect">
            <a:avLst/>
          </a:prstGeom>
          <a:noFill/>
          <a:ln/>
        </p:spPr>
        <p:txBody>
          <a:bodyPr wrap="square" lIns="0" tIns="0" rIns="0" bIns="0" rtlCol="0" anchor="t"/>
          <a:lstStyle/>
          <a:p>
            <a:pPr marL="0" marR="0" lvl="0" indent="0" algn="l" defTabSz="914400" rtl="0" eaLnBrk="1" fontAlgn="auto" latinLnBrk="0" hangingPunct="1">
              <a:lnSpc>
                <a:spcPts val="2850"/>
              </a:lnSpc>
              <a:spcBef>
                <a:spcPts val="0"/>
              </a:spcBef>
              <a:spcAft>
                <a:spcPts val="0"/>
              </a:spcAft>
              <a:buClrTx/>
              <a:buSzTx/>
              <a:buFontTx/>
              <a:buNone/>
              <a:tabLst/>
              <a:defRPr/>
            </a:pP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Phương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trình</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dt/</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dC</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 Remit/V + q/V.(Cout − C*).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Tìm</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trạng</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thái</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ổn</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định</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đặt</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dt/</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dC</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 0.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Kết</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quả</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C* = Cout + Remit/q. </a:t>
            </a:r>
            <a:b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b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Nồng</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độ</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cân</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bằng</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nồng</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độ</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ngoài</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trời</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phát</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thải</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nội</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bộ</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thông</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 </a:t>
            </a:r>
            <a:r>
              <a:rPr kumimoji="0" lang="en-US" sz="1750" b="0" i="0" u="none" strike="noStrike" kern="1200" cap="none" spc="0" normalizeH="0" baseline="0" noProof="0" dirty="0" err="1">
                <a:ln>
                  <a:noFill/>
                </a:ln>
                <a:solidFill>
                  <a:srgbClr val="272525"/>
                </a:solidFill>
                <a:effectLst/>
                <a:uLnTx/>
                <a:uFillTx/>
                <a:latin typeface="Inter" pitchFamily="34" charset="0"/>
                <a:ea typeface="Inter" pitchFamily="34" charset="-122"/>
                <a:cs typeface="Inter" pitchFamily="34" charset="-120"/>
              </a:rPr>
              <a:t>gió</a:t>
            </a:r>
            <a:r>
              <a:rPr kumimoji="0" lang="en-US" sz="1750" b="0" i="0" u="none" strike="noStrike" kern="1200" cap="none" spc="0" normalizeH="0" baseline="0" noProof="0" dirty="0">
                <a:ln>
                  <a:noFill/>
                </a:ln>
                <a:solidFill>
                  <a:srgbClr val="272525"/>
                </a:solidFill>
                <a:effectLst/>
                <a:uLnTx/>
                <a:uFillTx/>
                <a:latin typeface="Inter" pitchFamily="34" charset="0"/>
                <a:ea typeface="Inter" pitchFamily="34" charset="-122"/>
                <a:cs typeface="Inter" pitchFamily="34" charset="-120"/>
              </a:rPr>
              <a:t>)</a:t>
            </a:r>
            <a:endParaRPr kumimoji="0" lang="en-US" sz="17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Image 0" descr="preencoded.png"/>
          <p:cNvPicPr>
            <a:picLocks noChangeAspect="1"/>
          </p:cNvPicPr>
          <p:nvPr/>
        </p:nvPicPr>
        <p:blipFill>
          <a:blip r:embed="rId3"/>
          <a:stretch>
            <a:fillRect/>
          </a:stretch>
        </p:blipFill>
        <p:spPr>
          <a:xfrm>
            <a:off x="801410" y="3058835"/>
            <a:ext cx="4221480" cy="4221480"/>
          </a:xfrm>
          <a:prstGeom prst="rect">
            <a:avLst/>
          </a:prstGeom>
        </p:spPr>
      </p:pic>
      <p:pic>
        <p:nvPicPr>
          <p:cNvPr id="5" name="Image 1" descr="preencoded.png"/>
          <p:cNvPicPr>
            <a:picLocks noChangeAspect="1"/>
          </p:cNvPicPr>
          <p:nvPr/>
        </p:nvPicPr>
        <p:blipFill>
          <a:blip r:embed="rId4"/>
          <a:stretch>
            <a:fillRect/>
          </a:stretch>
        </p:blipFill>
        <p:spPr>
          <a:xfrm>
            <a:off x="5204341" y="3058835"/>
            <a:ext cx="4221599" cy="4221599"/>
          </a:xfrm>
          <a:prstGeom prst="rect">
            <a:avLst/>
          </a:prstGeom>
        </p:spPr>
      </p:pic>
      <p:pic>
        <p:nvPicPr>
          <p:cNvPr id="6" name="Image 2" descr="preencoded.png"/>
          <p:cNvPicPr>
            <a:picLocks noChangeAspect="1"/>
          </p:cNvPicPr>
          <p:nvPr/>
        </p:nvPicPr>
        <p:blipFill>
          <a:blip r:embed="rId5"/>
          <a:stretch>
            <a:fillRect/>
          </a:stretch>
        </p:blipFill>
        <p:spPr>
          <a:xfrm>
            <a:off x="9607391" y="3058835"/>
            <a:ext cx="4221599" cy="4221599"/>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13384"/>
            <a:ext cx="11201400" cy="521017"/>
          </a:xfrm>
          <a:prstGeom prst="rect">
            <a:avLst/>
          </a:prstGeom>
          <a:noFill/>
          <a:ln/>
        </p:spPr>
        <p:txBody>
          <a:bodyPr wrap="none" lIns="0" tIns="0" rIns="0" bIns="0" rtlCol="0" anchor="t"/>
          <a:lstStyle/>
          <a:p>
            <a:pPr marL="0" indent="0" algn="l">
              <a:lnSpc>
                <a:spcPts val="4100"/>
              </a:lnSpc>
              <a:buNone/>
            </a:pPr>
            <a:r>
              <a:rPr lang="en-US" sz="3250" b="1" dirty="0">
                <a:solidFill>
                  <a:srgbClr val="000000"/>
                </a:solidFill>
                <a:latin typeface="Petrona Bold" pitchFamily="34" charset="0"/>
                <a:ea typeface="Petrona Bold" pitchFamily="34" charset="-122"/>
                <a:cs typeface="Petrona Bold" pitchFamily="34" charset="-120"/>
              </a:rPr>
              <a:t>Áp dụng (2) — Chuyển đổi sang Mô hình Phát thải Nhà máy</a:t>
            </a:r>
            <a:endParaRPr lang="en-US" sz="3250" dirty="0"/>
          </a:p>
        </p:txBody>
      </p:sp>
      <p:sp>
        <p:nvSpPr>
          <p:cNvPr id="3" name="Text 1"/>
          <p:cNvSpPr/>
          <p:nvPr/>
        </p:nvSpPr>
        <p:spPr>
          <a:xfrm>
            <a:off x="793790" y="3151942"/>
            <a:ext cx="13042821" cy="508159"/>
          </a:xfrm>
          <a:prstGeom prst="rect">
            <a:avLst/>
          </a:prstGeom>
          <a:noFill/>
          <a:ln/>
        </p:spPr>
        <p:txBody>
          <a:bodyPr wrap="squar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Để chuyển đổi từ mô hình phòng kín sang mô hình nhà máy, chúng ta thay thế các biến số như sau: C → E (Tổng phát thải Carbon, đơn vị tấn CO2/năm) và q → k (hệ số hoặc mức độ giảm phát thải). Biến Remit vẫn đại diện cho phát thải cơ sở. Phương trình kế toán Carbon mới được thiết lập như sau:</a:t>
            </a:r>
            <a:endParaRPr lang="en-US" sz="1250" dirty="0"/>
          </a:p>
        </p:txBody>
      </p:sp>
      <p:sp>
        <p:nvSpPr>
          <p:cNvPr id="4" name="Text 2"/>
          <p:cNvSpPr/>
          <p:nvPr/>
        </p:nvSpPr>
        <p:spPr>
          <a:xfrm>
            <a:off x="793790" y="3838694"/>
            <a:ext cx="13042821" cy="254079"/>
          </a:xfrm>
          <a:prstGeom prst="rect">
            <a:avLst/>
          </a:prstGeom>
          <a:noFill/>
          <a:ln/>
        </p:spPr>
        <p:txBody>
          <a:bodyPr wrap="none" lIns="0" tIns="0" rIns="0" bIns="0" rtlCol="0" anchor="t"/>
          <a:lstStyle/>
          <a:p>
            <a:pPr marL="0" indent="0" algn="l">
              <a:lnSpc>
                <a:spcPts val="2000"/>
              </a:lnSpc>
              <a:buNone/>
            </a:pPr>
            <a:r>
              <a:rPr lang="en-US" sz="1250" dirty="0">
                <a:solidFill>
                  <a:srgbClr val="272525"/>
                </a:solidFill>
                <a:highlight>
                  <a:srgbClr val="F2F2F2"/>
                </a:highlight>
                <a:latin typeface="Consolas" pitchFamily="34" charset="0"/>
                <a:ea typeface="Consolas" pitchFamily="34" charset="-122"/>
                <a:cs typeface="Consolas" pitchFamily="34" charset="-120"/>
              </a:rPr>
              <a:t>dtdE = Remit − (k × E)</a:t>
            </a:r>
            <a:endParaRPr lang="en-US" sz="1250" dirty="0"/>
          </a:p>
        </p:txBody>
      </p:sp>
      <p:sp>
        <p:nvSpPr>
          <p:cNvPr id="5" name="Text 3"/>
          <p:cNvSpPr/>
          <p:nvPr/>
        </p:nvSpPr>
        <p:spPr>
          <a:xfrm>
            <a:off x="793790" y="4271367"/>
            <a:ext cx="13042821" cy="254079"/>
          </a:xfrm>
          <a:prstGeom prst="rect">
            <a:avLst/>
          </a:prstGeom>
          <a:noFill/>
          <a:ln/>
        </p:spPr>
        <p:txBody>
          <a:bodyPr wrap="none" lIns="0" tIns="0" rIns="0" bIns="0" rtlCol="0" anchor="t"/>
          <a:lstStyle/>
          <a:p>
            <a:pPr marL="0" indent="0" algn="l">
              <a:lnSpc>
                <a:spcPts val="2000"/>
              </a:lnSpc>
              <a:buNone/>
            </a:pPr>
            <a:r>
              <a:rPr lang="en-US" sz="1250" i="1" dirty="0">
                <a:solidFill>
                  <a:srgbClr val="272525"/>
                </a:solidFill>
                <a:latin typeface="Inter" pitchFamily="34" charset="0"/>
                <a:ea typeface="Inter" pitchFamily="34" charset="-122"/>
                <a:cs typeface="Inter" pitchFamily="34" charset="-120"/>
              </a:rPr>
              <a:t>(Giải thích: Tốc độ thay đổi phát thải = Tốc độ phát thải cơ sở − Tốc độ giảm phát thải hiện tại)</a:t>
            </a:r>
            <a:endParaRPr lang="en-US" sz="1250" dirty="0"/>
          </a:p>
        </p:txBody>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790" y="4704040"/>
            <a:ext cx="396835" cy="396835"/>
          </a:xfrm>
          <a:prstGeom prst="rect">
            <a:avLst/>
          </a:prstGeom>
        </p:spPr>
      </p:pic>
      <p:sp>
        <p:nvSpPr>
          <p:cNvPr id="7" name="Text 4"/>
          <p:cNvSpPr/>
          <p:nvPr/>
        </p:nvSpPr>
        <p:spPr>
          <a:xfrm>
            <a:off x="1388983" y="4798219"/>
            <a:ext cx="2189678" cy="260390"/>
          </a:xfrm>
          <a:prstGeom prst="rect">
            <a:avLst/>
          </a:prstGeom>
          <a:noFill/>
          <a:ln/>
        </p:spPr>
        <p:txBody>
          <a:bodyPr wrap="none" lIns="0" tIns="0" rIns="0" bIns="0" rtlCol="0" anchor="t"/>
          <a:lstStyle/>
          <a:p>
            <a:pPr marL="0" indent="0" algn="l">
              <a:lnSpc>
                <a:spcPts val="2050"/>
              </a:lnSpc>
              <a:buNone/>
            </a:pPr>
            <a:r>
              <a:rPr lang="en-US" sz="1600" b="1" dirty="0">
                <a:solidFill>
                  <a:srgbClr val="272525"/>
                </a:solidFill>
                <a:latin typeface="Petrona Bold" pitchFamily="34" charset="0"/>
                <a:ea typeface="Petrona Bold" pitchFamily="34" charset="-122"/>
                <a:cs typeface="Petrona Bold" pitchFamily="34" charset="-120"/>
              </a:rPr>
              <a:t>Remit (Phát thải Cơ sở)</a:t>
            </a:r>
            <a:endParaRPr lang="en-US" sz="1600" dirty="0"/>
          </a:p>
        </p:txBody>
      </p:sp>
      <p:sp>
        <p:nvSpPr>
          <p:cNvPr id="8" name="Text 5"/>
          <p:cNvSpPr/>
          <p:nvPr/>
        </p:nvSpPr>
        <p:spPr>
          <a:xfrm>
            <a:off x="1388983" y="5153858"/>
            <a:ext cx="3620095" cy="508159"/>
          </a:xfrm>
          <a:prstGeom prst="rect">
            <a:avLst/>
          </a:prstGeom>
          <a:noFill/>
          <a:ln/>
        </p:spPr>
        <p:txBody>
          <a:bodyPr wrap="squar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Đại diện cho mức phát thải mặc định hoặc ban đầu của nhà máy.</a:t>
            </a:r>
            <a:endParaRPr lang="en-US" sz="1250" dirty="0"/>
          </a:p>
        </p:txBody>
      </p:sp>
      <p:pic>
        <p:nvPicPr>
          <p:cNvPr id="9"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07437" y="4704040"/>
            <a:ext cx="396835" cy="396835"/>
          </a:xfrm>
          <a:prstGeom prst="rect">
            <a:avLst/>
          </a:prstGeom>
        </p:spPr>
      </p:pic>
      <p:sp>
        <p:nvSpPr>
          <p:cNvPr id="10" name="Text 6"/>
          <p:cNvSpPr/>
          <p:nvPr/>
        </p:nvSpPr>
        <p:spPr>
          <a:xfrm>
            <a:off x="5802630" y="4798219"/>
            <a:ext cx="2083951" cy="260390"/>
          </a:xfrm>
          <a:prstGeom prst="rect">
            <a:avLst/>
          </a:prstGeom>
          <a:noFill/>
          <a:ln/>
        </p:spPr>
        <p:txBody>
          <a:bodyPr wrap="none" lIns="0" tIns="0" rIns="0" bIns="0" rtlCol="0" anchor="t"/>
          <a:lstStyle/>
          <a:p>
            <a:pPr marL="0" indent="0" algn="l">
              <a:lnSpc>
                <a:spcPts val="2050"/>
              </a:lnSpc>
              <a:buNone/>
            </a:pPr>
            <a:r>
              <a:rPr lang="en-US" sz="1600" b="1" dirty="0">
                <a:solidFill>
                  <a:srgbClr val="272525"/>
                </a:solidFill>
                <a:latin typeface="Petrona Bold" pitchFamily="34" charset="0"/>
                <a:ea typeface="Petrona Bold" pitchFamily="34" charset="-122"/>
                <a:cs typeface="Petrona Bold" pitchFamily="34" charset="-120"/>
              </a:rPr>
              <a:t>E (Tổng Phát thải)</a:t>
            </a:r>
            <a:endParaRPr lang="en-US" sz="1600" dirty="0"/>
          </a:p>
        </p:txBody>
      </p:sp>
      <p:sp>
        <p:nvSpPr>
          <p:cNvPr id="11" name="Text 7"/>
          <p:cNvSpPr/>
          <p:nvPr/>
        </p:nvSpPr>
        <p:spPr>
          <a:xfrm>
            <a:off x="5802630" y="5153858"/>
            <a:ext cx="3620214" cy="508159"/>
          </a:xfrm>
          <a:prstGeom prst="rect">
            <a:avLst/>
          </a:prstGeom>
          <a:noFill/>
          <a:ln/>
        </p:spPr>
        <p:txBody>
          <a:bodyPr wrap="squar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Đơn vị: tấn CO2/năm. Đây là biến trạng thái cần được theo dõi và quản lý chặt chẽ.</a:t>
            </a:r>
            <a:endParaRPr lang="en-US" sz="1250" dirty="0"/>
          </a:p>
        </p:txBody>
      </p:sp>
      <p:pic>
        <p:nvPicPr>
          <p:cNvPr id="12"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21203" y="4704040"/>
            <a:ext cx="396835" cy="396835"/>
          </a:xfrm>
          <a:prstGeom prst="rect">
            <a:avLst/>
          </a:prstGeom>
        </p:spPr>
      </p:pic>
      <p:sp>
        <p:nvSpPr>
          <p:cNvPr id="13" name="Text 8"/>
          <p:cNvSpPr/>
          <p:nvPr/>
        </p:nvSpPr>
        <p:spPr>
          <a:xfrm>
            <a:off x="10216396" y="4798219"/>
            <a:ext cx="2302193" cy="260390"/>
          </a:xfrm>
          <a:prstGeom prst="rect">
            <a:avLst/>
          </a:prstGeom>
          <a:noFill/>
          <a:ln/>
        </p:spPr>
        <p:txBody>
          <a:bodyPr wrap="none" lIns="0" tIns="0" rIns="0" bIns="0" rtlCol="0" anchor="t"/>
          <a:lstStyle/>
          <a:p>
            <a:pPr marL="0" indent="0" algn="l">
              <a:lnSpc>
                <a:spcPts val="2050"/>
              </a:lnSpc>
              <a:buNone/>
            </a:pPr>
            <a:r>
              <a:rPr lang="en-US" sz="1600" b="1" dirty="0">
                <a:solidFill>
                  <a:srgbClr val="272525"/>
                </a:solidFill>
                <a:latin typeface="Petrona Bold" pitchFamily="34" charset="0"/>
                <a:ea typeface="Petrona Bold" pitchFamily="34" charset="-122"/>
                <a:cs typeface="Petrona Bold" pitchFamily="34" charset="-120"/>
              </a:rPr>
              <a:t>k (Hệ số Giảm Phát thải)</a:t>
            </a:r>
            <a:endParaRPr lang="en-US" sz="1600" dirty="0"/>
          </a:p>
        </p:txBody>
      </p:sp>
      <p:sp>
        <p:nvSpPr>
          <p:cNvPr id="14" name="Text 9"/>
          <p:cNvSpPr/>
          <p:nvPr/>
        </p:nvSpPr>
        <p:spPr>
          <a:xfrm>
            <a:off x="10216396" y="5153858"/>
            <a:ext cx="3620095" cy="762238"/>
          </a:xfrm>
          <a:prstGeom prst="rect">
            <a:avLst/>
          </a:prstGeom>
          <a:noFill/>
          <a:ln/>
        </p:spPr>
        <p:txBody>
          <a:bodyPr wrap="squar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Chỉ số này phản ánh hiệu quả của các hành động, công nghệ hoặc việc mua tín chỉ carbon nhằm giảm phát thải.</a:t>
            </a:r>
            <a:endParaRPr lang="en-US" sz="12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9144000" y="1371600"/>
            <a:ext cx="5486400" cy="5486400"/>
          </a:xfrm>
          <a:prstGeom prst="rect">
            <a:avLst/>
          </a:prstGeom>
        </p:spPr>
      </p:pic>
      <p:sp>
        <p:nvSpPr>
          <p:cNvPr id="3" name="Text 0"/>
          <p:cNvSpPr/>
          <p:nvPr/>
        </p:nvSpPr>
        <p:spPr>
          <a:xfrm>
            <a:off x="793790" y="2293144"/>
            <a:ext cx="7556421" cy="1488519"/>
          </a:xfrm>
          <a:prstGeom prst="rect">
            <a:avLst/>
          </a:prstGeom>
          <a:noFill/>
          <a:ln/>
        </p:spPr>
        <p:txBody>
          <a:bodyPr wrap="squar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Kết quả: Mô hình Tín chỉ Carbon</a:t>
            </a:r>
            <a:endParaRPr lang="en-US" sz="4650" dirty="0"/>
          </a:p>
        </p:txBody>
      </p:sp>
      <p:sp>
        <p:nvSpPr>
          <p:cNvPr id="4" name="Text 1"/>
          <p:cNvSpPr/>
          <p:nvPr/>
        </p:nvSpPr>
        <p:spPr>
          <a:xfrm>
            <a:off x="793790" y="4121825"/>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Để đạt trạng thái ổn định, chúng ta thiết lập phương trình dE/dt = 0. Khi đó, công thức ra quyết định cho mức phát thải cân bằng (E*) là: E* = Remit / k. Điều này có nghĩa là mức phát thải ổn định (mức trần) được xác định bằng cách chia lượng phát thải cơ sở cho hệ số giảm thiểu.</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19376"/>
            <a:ext cx="13042821" cy="1190863"/>
          </a:xfrm>
          <a:prstGeom prst="rect">
            <a:avLst/>
          </a:prstGeom>
          <a:noFill/>
          <a:ln/>
        </p:spPr>
        <p:txBody>
          <a:bodyPr wrap="square" lIns="0" tIns="0" rIns="0" bIns="0" rtlCol="0" anchor="t"/>
          <a:lstStyle/>
          <a:p>
            <a:pPr marL="0" indent="0" algn="l">
              <a:lnSpc>
                <a:spcPts val="4650"/>
              </a:lnSpc>
              <a:buNone/>
            </a:pPr>
            <a:r>
              <a:rPr lang="en-US" sz="3750" b="1" dirty="0">
                <a:solidFill>
                  <a:srgbClr val="000000"/>
                </a:solidFill>
                <a:latin typeface="Petrona Bold" pitchFamily="34" charset="0"/>
                <a:ea typeface="Petrona Bold" pitchFamily="34" charset="-122"/>
                <a:cs typeface="Petrona Bold" pitchFamily="34" charset="-120"/>
              </a:rPr>
              <a:t>Áp dụng Mô hình Tín chỉ Carbon: Thu thập Dữ liệu cho E* = Remit / k</a:t>
            </a:r>
            <a:endParaRPr lang="en-US" sz="3750" dirty="0"/>
          </a:p>
        </p:txBody>
      </p:sp>
      <p:sp>
        <p:nvSpPr>
          <p:cNvPr id="3" name="Text 1"/>
          <p:cNvSpPr/>
          <p:nvPr/>
        </p:nvSpPr>
        <p:spPr>
          <a:xfrm>
            <a:off x="793790" y="2273141"/>
            <a:ext cx="13042821" cy="297894"/>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Để vận dụng mô hình tín chỉ carbon với công thức </a:t>
            </a:r>
            <a:r>
              <a:rPr lang="en-US" sz="1400" dirty="0">
                <a:solidFill>
                  <a:srgbClr val="272525"/>
                </a:solidFill>
                <a:highlight>
                  <a:srgbClr val="F2F2F2"/>
                </a:highlight>
                <a:latin typeface="Consolas" pitchFamily="34" charset="0"/>
                <a:ea typeface="Consolas" pitchFamily="34" charset="-122"/>
                <a:cs typeface="Consolas" pitchFamily="34" charset="-120"/>
              </a:rPr>
              <a:t>E* = Remit / k</a:t>
            </a:r>
            <a:r>
              <a:rPr lang="en-US" sz="1400" dirty="0">
                <a:solidFill>
                  <a:srgbClr val="272525"/>
                </a:solidFill>
                <a:latin typeface="Inter" pitchFamily="34" charset="0"/>
                <a:ea typeface="Inter" pitchFamily="34" charset="-122"/>
                <a:cs typeface="Inter" pitchFamily="34" charset="-120"/>
              </a:rPr>
              <a:t>, chúng ta cần thu thập và xác định ba yếu tố chính:</a:t>
            </a:r>
            <a:endParaRPr lang="en-US" sz="1400" dirty="0"/>
          </a:p>
        </p:txBody>
      </p:sp>
      <p:sp>
        <p:nvSpPr>
          <p:cNvPr id="4" name="Text 2"/>
          <p:cNvSpPr/>
          <p:nvPr/>
        </p:nvSpPr>
        <p:spPr>
          <a:xfrm>
            <a:off x="793790" y="2775109"/>
            <a:ext cx="13042821" cy="580549"/>
          </a:xfrm>
          <a:prstGeom prst="rect">
            <a:avLst/>
          </a:prstGeom>
          <a:noFill/>
          <a:ln/>
        </p:spPr>
        <p:txBody>
          <a:bodyPr wrap="square" lIns="0" tIns="0" rIns="0" bIns="0" rtlCol="0" anchor="t"/>
          <a:lstStyle/>
          <a:p>
            <a:pPr marL="0" indent="0" algn="l">
              <a:lnSpc>
                <a:spcPts val="2250"/>
              </a:lnSpc>
              <a:buNone/>
            </a:pPr>
            <a:r>
              <a:rPr lang="en-US" sz="1400" b="1" dirty="0">
                <a:solidFill>
                  <a:srgbClr val="272525"/>
                </a:solidFill>
                <a:latin typeface="Inter" pitchFamily="34" charset="0"/>
                <a:ea typeface="Inter" pitchFamily="34" charset="-122"/>
                <a:cs typeface="Inter" pitchFamily="34" charset="-120"/>
              </a:rPr>
              <a:t>E* (Mức trần phát thải):</a:t>
            </a:r>
            <a:r>
              <a:rPr lang="en-US" sz="1400" dirty="0">
                <a:solidFill>
                  <a:srgbClr val="272525"/>
                </a:solidFill>
                <a:latin typeface="Inter" pitchFamily="34" charset="0"/>
                <a:ea typeface="Inter" pitchFamily="34" charset="-122"/>
                <a:cs typeface="Inter" pitchFamily="34" charset="-120"/>
              </a:rPr>
              <a:t> Đây là mục tiêu pháp lý hoặc quy định về lượng phát thải carbon tối đa cho phép, thường do chính phủ hoặc các tổ chức quốc tế ban hành (ví dụ: 100.000 tấn/năm).</a:t>
            </a:r>
            <a:endParaRPr lang="en-US" sz="1400" dirty="0"/>
          </a:p>
        </p:txBody>
      </p:sp>
      <p:sp>
        <p:nvSpPr>
          <p:cNvPr id="5" name="Text 3"/>
          <p:cNvSpPr/>
          <p:nvPr/>
        </p:nvSpPr>
        <p:spPr>
          <a:xfrm>
            <a:off x="793790" y="3559731"/>
            <a:ext cx="13042821" cy="580549"/>
          </a:xfrm>
          <a:prstGeom prst="rect">
            <a:avLst/>
          </a:prstGeom>
          <a:noFill/>
          <a:ln/>
        </p:spPr>
        <p:txBody>
          <a:bodyPr wrap="square" lIns="0" tIns="0" rIns="0" bIns="0" rtlCol="0" anchor="t"/>
          <a:lstStyle/>
          <a:p>
            <a:pPr marL="0" indent="0" algn="l">
              <a:lnSpc>
                <a:spcPts val="2250"/>
              </a:lnSpc>
              <a:buNone/>
            </a:pPr>
            <a:r>
              <a:rPr lang="en-US" sz="1400" b="1" dirty="0">
                <a:solidFill>
                  <a:srgbClr val="272525"/>
                </a:solidFill>
                <a:latin typeface="Inter" pitchFamily="34" charset="0"/>
                <a:ea typeface="Inter" pitchFamily="34" charset="-122"/>
                <a:cs typeface="Inter" pitchFamily="34" charset="-120"/>
              </a:rPr>
              <a:t>Remit (Phát thải cơ sở):</a:t>
            </a:r>
            <a:r>
              <a:rPr lang="en-US" sz="1400" dirty="0">
                <a:solidFill>
                  <a:srgbClr val="272525"/>
                </a:solidFill>
                <a:latin typeface="Inter" pitchFamily="34" charset="0"/>
                <a:ea typeface="Inter" pitchFamily="34" charset="-122"/>
                <a:cs typeface="Inter" pitchFamily="34" charset="-120"/>
              </a:rPr>
              <a:t> Đại diện cho tổng lượng phát thải carbon hiện tại của tổ chức, được xác định thông qua kiểm toán nội bộ và đo lường chi tiết từ các nguồn như nhiên liệu, điện năng tiêu thụ và quy trình sản xuất (ví dụ: 150.000 tấn/năm).</a:t>
            </a:r>
            <a:endParaRPr lang="en-US" sz="1400" dirty="0"/>
          </a:p>
        </p:txBody>
      </p:sp>
      <p:sp>
        <p:nvSpPr>
          <p:cNvPr id="6" name="Text 4"/>
          <p:cNvSpPr/>
          <p:nvPr/>
        </p:nvSpPr>
        <p:spPr>
          <a:xfrm>
            <a:off x="793790" y="4344353"/>
            <a:ext cx="13042821" cy="580549"/>
          </a:xfrm>
          <a:prstGeom prst="rect">
            <a:avLst/>
          </a:prstGeom>
          <a:noFill/>
          <a:ln/>
        </p:spPr>
        <p:txBody>
          <a:bodyPr wrap="square" lIns="0" tIns="0" rIns="0" bIns="0" rtlCol="0" anchor="t"/>
          <a:lstStyle/>
          <a:p>
            <a:pPr marL="0" indent="0" algn="l">
              <a:lnSpc>
                <a:spcPts val="2250"/>
              </a:lnSpc>
              <a:buNone/>
            </a:pPr>
            <a:r>
              <a:rPr lang="en-US" sz="1400" b="1" dirty="0">
                <a:solidFill>
                  <a:srgbClr val="272525"/>
                </a:solidFill>
                <a:latin typeface="Inter" pitchFamily="34" charset="0"/>
                <a:ea typeface="Inter" pitchFamily="34" charset="-122"/>
                <a:cs typeface="Inter" pitchFamily="34" charset="-120"/>
              </a:rPr>
              <a:t>k (Hệ số nỗ lực giảm thải):</a:t>
            </a:r>
            <a:r>
              <a:rPr lang="en-US" sz="1400" dirty="0">
                <a:solidFill>
                  <a:srgbClr val="272525"/>
                </a:solidFill>
                <a:latin typeface="Inter" pitchFamily="34" charset="0"/>
                <a:ea typeface="Inter" pitchFamily="34" charset="-122"/>
                <a:cs typeface="Inter" pitchFamily="34" charset="-120"/>
              </a:rPr>
              <a:t> Hệ số này phản ánh mức độ nỗ lực hoặc khả năng giảm phát thải cần thiết, được rút ra từ chiến lược và các hành động cụ thể mà công ty dự định thực hiện để đạt được mục tiêu E*.</a:t>
            </a:r>
            <a:endParaRPr lang="en-US" sz="1400" dirty="0"/>
          </a:p>
        </p:txBody>
      </p:sp>
      <p:sp>
        <p:nvSpPr>
          <p:cNvPr id="7" name="Shape 5"/>
          <p:cNvSpPr/>
          <p:nvPr/>
        </p:nvSpPr>
        <p:spPr>
          <a:xfrm>
            <a:off x="793790" y="5128974"/>
            <a:ext cx="4226600" cy="2381250"/>
          </a:xfrm>
          <a:prstGeom prst="roundRect">
            <a:avLst>
              <a:gd name="adj" fmla="val 3201"/>
            </a:avLst>
          </a:prstGeom>
          <a:solidFill>
            <a:srgbClr val="CCEEFF"/>
          </a:solidFill>
          <a:ln w="7620">
            <a:solidFill>
              <a:srgbClr val="B2D4E5"/>
            </a:solidFill>
            <a:prstDash val="solid"/>
          </a:ln>
        </p:spPr>
        <p:txBody>
          <a:bodyPr/>
          <a:lstStyle/>
          <a:p>
            <a:endParaRPr lang="en-US"/>
          </a:p>
        </p:txBody>
      </p:sp>
      <p:sp>
        <p:nvSpPr>
          <p:cNvPr id="8" name="Shape 6"/>
          <p:cNvSpPr/>
          <p:nvPr/>
        </p:nvSpPr>
        <p:spPr>
          <a:xfrm>
            <a:off x="982861" y="5318046"/>
            <a:ext cx="544354" cy="544354"/>
          </a:xfrm>
          <a:prstGeom prst="roundRect">
            <a:avLst>
              <a:gd name="adj" fmla="val 16796213"/>
            </a:avLst>
          </a:prstGeom>
          <a:solidFill>
            <a:srgbClr val="007EBD"/>
          </a:solidFill>
          <a:ln/>
        </p:spPr>
        <p:txBody>
          <a:bodyPr/>
          <a:lstStyle/>
          <a:p>
            <a:endParaRPr lang="en-US"/>
          </a:p>
        </p:txBody>
      </p:sp>
      <p:pic>
        <p:nvPicPr>
          <p:cNvPr id="9"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32523" y="5467707"/>
            <a:ext cx="244912" cy="244912"/>
          </a:xfrm>
          <a:prstGeom prst="rect">
            <a:avLst/>
          </a:prstGeom>
        </p:spPr>
      </p:pic>
      <p:sp>
        <p:nvSpPr>
          <p:cNvPr id="10" name="Text 7"/>
          <p:cNvSpPr/>
          <p:nvPr/>
        </p:nvSpPr>
        <p:spPr>
          <a:xfrm>
            <a:off x="982861" y="6043851"/>
            <a:ext cx="2451497" cy="297656"/>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Petrona Bold" pitchFamily="34" charset="0"/>
                <a:ea typeface="Petrona Bold" pitchFamily="34" charset="-122"/>
                <a:cs typeface="Petrona Bold" pitchFamily="34" charset="-120"/>
              </a:rPr>
              <a:t>Xác định E* (Mục tiêu)</a:t>
            </a:r>
            <a:endParaRPr lang="en-US" sz="1850" dirty="0"/>
          </a:p>
        </p:txBody>
      </p:sp>
      <p:sp>
        <p:nvSpPr>
          <p:cNvPr id="11" name="Text 8"/>
          <p:cNvSpPr/>
          <p:nvPr/>
        </p:nvSpPr>
        <p:spPr>
          <a:xfrm>
            <a:off x="982861" y="6450330"/>
            <a:ext cx="3848457" cy="580549"/>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Dựa trên chính sách và quy định: E* = 100.000 tấn CO2/năm.</a:t>
            </a:r>
            <a:endParaRPr lang="en-US" sz="1400" dirty="0"/>
          </a:p>
        </p:txBody>
      </p:sp>
      <p:sp>
        <p:nvSpPr>
          <p:cNvPr id="12" name="Shape 9"/>
          <p:cNvSpPr/>
          <p:nvPr/>
        </p:nvSpPr>
        <p:spPr>
          <a:xfrm>
            <a:off x="5201841" y="5128974"/>
            <a:ext cx="4226600" cy="2381250"/>
          </a:xfrm>
          <a:prstGeom prst="roundRect">
            <a:avLst>
              <a:gd name="adj" fmla="val 3201"/>
            </a:avLst>
          </a:prstGeom>
          <a:solidFill>
            <a:srgbClr val="CCEEFF"/>
          </a:solidFill>
          <a:ln w="7620">
            <a:solidFill>
              <a:srgbClr val="B2D4E5"/>
            </a:solidFill>
            <a:prstDash val="solid"/>
          </a:ln>
        </p:spPr>
        <p:txBody>
          <a:bodyPr/>
          <a:lstStyle/>
          <a:p>
            <a:endParaRPr lang="en-US"/>
          </a:p>
        </p:txBody>
      </p:sp>
      <p:sp>
        <p:nvSpPr>
          <p:cNvPr id="13" name="Shape 10"/>
          <p:cNvSpPr/>
          <p:nvPr/>
        </p:nvSpPr>
        <p:spPr>
          <a:xfrm>
            <a:off x="5390912" y="5318046"/>
            <a:ext cx="544354" cy="544354"/>
          </a:xfrm>
          <a:prstGeom prst="roundRect">
            <a:avLst>
              <a:gd name="adj" fmla="val 16796213"/>
            </a:avLst>
          </a:prstGeom>
          <a:solidFill>
            <a:srgbClr val="007EBD"/>
          </a:solidFill>
          <a:ln/>
        </p:spPr>
        <p:txBody>
          <a:bodyPr/>
          <a:lstStyle/>
          <a:p>
            <a:endParaRPr lang="en-US"/>
          </a:p>
        </p:txBody>
      </p:sp>
      <p:pic>
        <p:nvPicPr>
          <p:cNvPr id="14"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540573" y="5467707"/>
            <a:ext cx="244912" cy="244912"/>
          </a:xfrm>
          <a:prstGeom prst="rect">
            <a:avLst/>
          </a:prstGeom>
        </p:spPr>
      </p:pic>
      <p:sp>
        <p:nvSpPr>
          <p:cNvPr id="15" name="Text 11"/>
          <p:cNvSpPr/>
          <p:nvPr/>
        </p:nvSpPr>
        <p:spPr>
          <a:xfrm>
            <a:off x="5390912" y="6043851"/>
            <a:ext cx="3494246" cy="297656"/>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Petrona Bold" pitchFamily="34" charset="0"/>
                <a:ea typeface="Petrona Bold" pitchFamily="34" charset="-122"/>
                <a:cs typeface="Petrona Bold" pitchFamily="34" charset="-120"/>
              </a:rPr>
              <a:t>Đo lường Remit (Phát thải cơ sở)</a:t>
            </a:r>
            <a:endParaRPr lang="en-US" sz="1850" dirty="0"/>
          </a:p>
        </p:txBody>
      </p:sp>
      <p:sp>
        <p:nvSpPr>
          <p:cNvPr id="16" name="Text 12"/>
          <p:cNvSpPr/>
          <p:nvPr/>
        </p:nvSpPr>
        <p:spPr>
          <a:xfrm>
            <a:off x="5390912" y="6450330"/>
            <a:ext cx="3848457" cy="580549"/>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Thông qua kiểm toán nhà máy: Remit = 150.000 tấn CO2/năm.</a:t>
            </a:r>
            <a:endParaRPr lang="en-US" sz="1400" dirty="0"/>
          </a:p>
        </p:txBody>
      </p:sp>
      <p:sp>
        <p:nvSpPr>
          <p:cNvPr id="17" name="Shape 13"/>
          <p:cNvSpPr/>
          <p:nvPr/>
        </p:nvSpPr>
        <p:spPr>
          <a:xfrm>
            <a:off x="9609892" y="5128974"/>
            <a:ext cx="4226719" cy="2381250"/>
          </a:xfrm>
          <a:prstGeom prst="roundRect">
            <a:avLst>
              <a:gd name="adj" fmla="val 3201"/>
            </a:avLst>
          </a:prstGeom>
          <a:solidFill>
            <a:srgbClr val="CCEEFF"/>
          </a:solidFill>
          <a:ln w="7620">
            <a:solidFill>
              <a:srgbClr val="B2D4E5"/>
            </a:solidFill>
            <a:prstDash val="solid"/>
          </a:ln>
        </p:spPr>
        <p:txBody>
          <a:bodyPr/>
          <a:lstStyle/>
          <a:p>
            <a:endParaRPr lang="en-US"/>
          </a:p>
        </p:txBody>
      </p:sp>
      <p:sp>
        <p:nvSpPr>
          <p:cNvPr id="18" name="Shape 14"/>
          <p:cNvSpPr/>
          <p:nvPr/>
        </p:nvSpPr>
        <p:spPr>
          <a:xfrm>
            <a:off x="9798963" y="5318046"/>
            <a:ext cx="544354" cy="544354"/>
          </a:xfrm>
          <a:prstGeom prst="roundRect">
            <a:avLst>
              <a:gd name="adj" fmla="val 16796213"/>
            </a:avLst>
          </a:prstGeom>
          <a:solidFill>
            <a:srgbClr val="007EBD"/>
          </a:solidFill>
          <a:ln/>
        </p:spPr>
        <p:txBody>
          <a:bodyPr/>
          <a:lstStyle/>
          <a:p>
            <a:endParaRPr lang="en-US"/>
          </a:p>
        </p:txBody>
      </p:sp>
      <p:pic>
        <p:nvPicPr>
          <p:cNvPr id="19"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948624" y="5467707"/>
            <a:ext cx="244912" cy="244912"/>
          </a:xfrm>
          <a:prstGeom prst="rect">
            <a:avLst/>
          </a:prstGeom>
        </p:spPr>
      </p:pic>
      <p:sp>
        <p:nvSpPr>
          <p:cNvPr id="20" name="Text 15"/>
          <p:cNvSpPr/>
          <p:nvPr/>
        </p:nvSpPr>
        <p:spPr>
          <a:xfrm>
            <a:off x="9798963" y="6043851"/>
            <a:ext cx="2381607" cy="297656"/>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Petrona Bold" pitchFamily="34" charset="0"/>
                <a:ea typeface="Petrona Bold" pitchFamily="34" charset="-122"/>
                <a:cs typeface="Petrona Bold" pitchFamily="34" charset="-120"/>
              </a:rPr>
              <a:t>Tính toán hệ số k</a:t>
            </a:r>
            <a:endParaRPr lang="en-US" sz="1850" dirty="0"/>
          </a:p>
        </p:txBody>
      </p:sp>
      <p:sp>
        <p:nvSpPr>
          <p:cNvPr id="21" name="Text 16"/>
          <p:cNvSpPr/>
          <p:nvPr/>
        </p:nvSpPr>
        <p:spPr>
          <a:xfrm>
            <a:off x="9798963" y="6450330"/>
            <a:ext cx="3848576" cy="870823"/>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k = Remit / E* = 150.000 / 100.000 = 1,5. Hệ số này định hướng các hành động giảm thải cần thiết.</a:t>
            </a:r>
            <a:endParaRPr lang="en-US" sz="14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TotalTime>
  <Words>1005</Words>
  <Application>Microsoft Office PowerPoint</Application>
  <PresentationFormat>Custom</PresentationFormat>
  <Paragraphs>45</Paragraphs>
  <Slides>7</Slides>
  <Notes>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7</vt:i4>
      </vt:variant>
    </vt:vector>
  </HeadingPairs>
  <TitlesOfParts>
    <vt:vector size="15" baseType="lpstr">
      <vt:lpstr>Inter</vt:lpstr>
      <vt:lpstr>Petrona Bold</vt:lpstr>
      <vt:lpstr>Consolas</vt:lpstr>
      <vt:lpstr>Calibri</vt:lpstr>
      <vt:lpstr>Aptos</vt:lpstr>
      <vt:lpstr>Arial</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Cao Son Ng Truong</cp:lastModifiedBy>
  <cp:revision>5</cp:revision>
  <dcterms:created xsi:type="dcterms:W3CDTF">2025-11-06T20:25:38Z</dcterms:created>
  <dcterms:modified xsi:type="dcterms:W3CDTF">2025-11-07T00:32:50Z</dcterms:modified>
</cp:coreProperties>
</file>